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8" r:id="rId4"/>
    <p:sldId id="259" r:id="rId5"/>
    <p:sldId id="266" r:id="rId6"/>
    <p:sldId id="262" r:id="rId7"/>
    <p:sldId id="267" r:id="rId8"/>
    <p:sldId id="260" r:id="rId9"/>
    <p:sldId id="269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4"/>
    <p:restoredTop sz="94628"/>
  </p:normalViewPr>
  <p:slideViewPr>
    <p:cSldViewPr snapToGrid="0" snapToObjects="1">
      <p:cViewPr varScale="1">
        <p:scale>
          <a:sx n="112" d="100"/>
          <a:sy n="112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8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3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2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941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94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82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76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7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8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8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8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2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7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B0E444-DA5A-B449-902D-A47BAC2A5DDC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6137FDB-238C-614D-B401-C153C6CE6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34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E3755-84E1-1245-BB21-10A46F35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68" y="284205"/>
            <a:ext cx="8489092" cy="899120"/>
          </a:xfrm>
        </p:spPr>
        <p:txBody>
          <a:bodyPr>
            <a:noAutofit/>
          </a:bodyPr>
          <a:lstStyle/>
          <a:p>
            <a:r>
              <a:rPr lang="en-US" sz="3000" dirty="0"/>
              <a:t>Be Prepared !   Visitors are Coming ?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5B2EC-E16D-9344-9958-81F3A73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74" y="998659"/>
            <a:ext cx="8825258" cy="4167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8D90BE-1885-2E4A-B30D-7769E319A01E}"/>
              </a:ext>
            </a:extLst>
          </p:cNvPr>
          <p:cNvSpPr/>
          <p:nvPr/>
        </p:nvSpPr>
        <p:spPr>
          <a:xfrm>
            <a:off x="3413873" y="5280629"/>
            <a:ext cx="5668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 ’</a:t>
            </a:r>
            <a:r>
              <a:rPr lang="en-US" dirty="0" err="1"/>
              <a:t>AirReg</a:t>
            </a:r>
            <a:r>
              <a:rPr lang="en-US" dirty="0"/>
              <a:t> Website’ Restaurant Visitor Forecasting”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B3CBD-D577-2D4C-9C21-B5B7E99AEAB8}"/>
              </a:ext>
            </a:extLst>
          </p:cNvPr>
          <p:cNvSpPr txBox="1"/>
          <p:nvPr/>
        </p:nvSpPr>
        <p:spPr>
          <a:xfrm>
            <a:off x="0" y="6389129"/>
            <a:ext cx="2273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Anna Pavlova, GA DSI-7</a:t>
            </a:r>
          </a:p>
        </p:txBody>
      </p:sp>
    </p:spTree>
    <p:extLst>
      <p:ext uri="{BB962C8B-B14F-4D97-AF65-F5344CB8AC3E}">
        <p14:creationId xmlns:p14="http://schemas.microsoft.com/office/powerpoint/2010/main" val="223184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1ACC-8222-FC4E-A4B8-6CE9A3BC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850"/>
          </a:xfrm>
        </p:spPr>
        <p:txBody>
          <a:bodyPr>
            <a:normAutofit/>
          </a:bodyPr>
          <a:lstStyle/>
          <a:p>
            <a:r>
              <a:rPr lang="en-US" sz="2400" dirty="0"/>
              <a:t>Do circumstances and the past visitors predict the future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80E0E-C00B-D743-AA28-2CA13969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47" y="3857323"/>
            <a:ext cx="5634853" cy="270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D06FB-C31E-224C-AF81-4DC37EE6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7" y="901253"/>
            <a:ext cx="4127500" cy="270813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EB5C8A-8A84-8146-BDC3-8B4C99F8B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18857"/>
              </p:ext>
            </p:extLst>
          </p:nvPr>
        </p:nvGraphicFramePr>
        <p:xfrm>
          <a:off x="7031750" y="5076826"/>
          <a:ext cx="2973516" cy="14160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64454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904531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3600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autoARIMA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Prophet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14.97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  <a:tr h="2360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RandomForest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0.356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0407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CBF0348-CDAF-E24A-B264-F64DC0868EA9}"/>
              </a:ext>
            </a:extLst>
          </p:cNvPr>
          <p:cNvSpPr txBox="1"/>
          <p:nvPr/>
        </p:nvSpPr>
        <p:spPr>
          <a:xfrm>
            <a:off x="7031750" y="452413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 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93CF77-C845-AB42-9281-BC5323215C8B}"/>
              </a:ext>
            </a:extLst>
          </p:cNvPr>
          <p:cNvSpPr/>
          <p:nvPr/>
        </p:nvSpPr>
        <p:spPr>
          <a:xfrm>
            <a:off x="5198037" y="10066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Regression analysis with multiple engineered features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accurately predict future visitors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BBBC7-E848-9F43-AB11-01B623B5878C}"/>
              </a:ext>
            </a:extLst>
          </p:cNvPr>
          <p:cNvSpPr txBox="1"/>
          <p:nvPr/>
        </p:nvSpPr>
        <p:spPr>
          <a:xfrm>
            <a:off x="5436973" y="1900925"/>
            <a:ext cx="6536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added: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latitude and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cuisine genre, type of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week-day specific visitors minimum, maximum, mean median for each specific restaurant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year, month, weekday and day of the year </a:t>
            </a:r>
          </a:p>
        </p:txBody>
      </p:sp>
    </p:spTree>
    <p:extLst>
      <p:ext uri="{BB962C8B-B14F-4D97-AF65-F5344CB8AC3E}">
        <p14:creationId xmlns:p14="http://schemas.microsoft.com/office/powerpoint/2010/main" val="209484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EA99-ED1A-2F4D-95BC-1DC703779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8252"/>
          </a:xfrm>
        </p:spPr>
        <p:txBody>
          <a:bodyPr>
            <a:norm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BA323C-5539-4941-857F-79BEAFDD3387}"/>
              </a:ext>
            </a:extLst>
          </p:cNvPr>
          <p:cNvSpPr txBox="1"/>
          <p:nvPr/>
        </p:nvSpPr>
        <p:spPr>
          <a:xfrm>
            <a:off x="640492" y="1507524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Accurate visitor forecasting was achieved for 829 different restaurants in this study with application of multivariate regression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of daily visitors at different restaurants in Japan depends on many parameters, including date, location, cuisine genre, restaurant type.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easily accessible through combination of data mining and datasets collected through </a:t>
            </a:r>
            <a:r>
              <a:rPr lang="en-US" dirty="0" err="1"/>
              <a:t>AirRegi</a:t>
            </a:r>
            <a:r>
              <a:rPr lang="en-US" dirty="0"/>
              <a:t>/Restaurant board website. Features could be added to website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may be used to significantly relieve the pressure of planning daily operations in tough restaurant business. </a:t>
            </a:r>
          </a:p>
        </p:txBody>
      </p:sp>
    </p:spTree>
    <p:extLst>
      <p:ext uri="{BB962C8B-B14F-4D97-AF65-F5344CB8AC3E}">
        <p14:creationId xmlns:p14="http://schemas.microsoft.com/office/powerpoint/2010/main" val="336832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F263-AB98-9743-B171-31C39D62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372" y="43555"/>
            <a:ext cx="3659659" cy="537700"/>
          </a:xfrm>
        </p:spPr>
        <p:txBody>
          <a:bodyPr>
            <a:normAutofit/>
          </a:bodyPr>
          <a:lstStyle/>
          <a:p>
            <a:r>
              <a:rPr lang="en-US" sz="2400" dirty="0"/>
              <a:t>Future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82BE0-24EC-DE46-800C-00C3BE49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79" y="1641188"/>
            <a:ext cx="5132298" cy="3664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E9CF0-52B1-A247-8E50-90DA8AEB763D}"/>
              </a:ext>
            </a:extLst>
          </p:cNvPr>
          <p:cNvSpPr/>
          <p:nvPr/>
        </p:nvSpPr>
        <p:spPr>
          <a:xfrm>
            <a:off x="5735721" y="265685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features could be explored: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Geo-spatial data to determine spatial proximity of each restaurant from busiest areas and competition.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Weather in different areas of the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Demand for certain types of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How busy are different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Etc.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0B32F-D24E-644D-A00A-CB71B94548C7}"/>
              </a:ext>
            </a:extLst>
          </p:cNvPr>
          <p:cNvSpPr txBox="1"/>
          <p:nvPr/>
        </p:nvSpPr>
        <p:spPr>
          <a:xfrm>
            <a:off x="5735721" y="4688175"/>
            <a:ext cx="5593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Proposed additions to the app: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Weather tracking,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New/retired restaurants 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Restaurant review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Restaurant inventory tracking to advise on ingredient purchasing and staff requirements.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76ED80-B005-3245-8C68-B7B0BFE56303}"/>
              </a:ext>
            </a:extLst>
          </p:cNvPr>
          <p:cNvSpPr/>
          <p:nvPr/>
        </p:nvSpPr>
        <p:spPr>
          <a:xfrm>
            <a:off x="5735721" y="764025"/>
            <a:ext cx="45855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Techniques to explore: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Multivariate Time Series analysis.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Bayesian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Survival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Now: Temporal Convolutional analysis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515BE-B564-D440-B277-BB274BF275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362" y="1102460"/>
            <a:ext cx="2551430" cy="33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3F70-7181-3B4E-9067-92B0D1F8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420" y="327274"/>
            <a:ext cx="7311159" cy="500630"/>
          </a:xfrm>
        </p:spPr>
        <p:txBody>
          <a:bodyPr>
            <a:normAutofit/>
          </a:bodyPr>
          <a:lstStyle/>
          <a:p>
            <a:r>
              <a:rPr lang="en-US" sz="2400" dirty="0"/>
              <a:t>Data available through </a:t>
            </a:r>
            <a:r>
              <a:rPr lang="en-US" sz="2400" dirty="0" err="1"/>
              <a:t>A</a:t>
            </a:r>
            <a:r>
              <a:rPr lang="en-US" sz="2400" cap="none" dirty="0" err="1"/>
              <a:t>ir</a:t>
            </a:r>
            <a:r>
              <a:rPr lang="en-US" sz="2400" dirty="0" err="1"/>
              <a:t>Regi</a:t>
            </a:r>
            <a:r>
              <a:rPr lang="en-US" sz="2400" dirty="0"/>
              <a:t> website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4F443-916E-7C40-8BA2-B3CE5B40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9" y="1195086"/>
            <a:ext cx="6076711" cy="3054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9619C2-325C-7249-8438-A69075FFF184}"/>
              </a:ext>
            </a:extLst>
          </p:cNvPr>
          <p:cNvSpPr/>
          <p:nvPr/>
        </p:nvSpPr>
        <p:spPr>
          <a:xfrm>
            <a:off x="9124710" y="3429000"/>
            <a:ext cx="212974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Main: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air_store_id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visit_datetime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visitors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Related: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reserve_datetime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reserve_visitors</a:t>
            </a:r>
            <a:endParaRPr lang="en-US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air_genre_name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air_area_name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latitude</a:t>
            </a:r>
          </a:p>
          <a:p>
            <a:pPr fontAlgn="base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longitude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F8B0-D22E-0543-9382-F37644DE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19" y="3461404"/>
            <a:ext cx="6449027" cy="3224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37B83-476F-E64B-8E55-F7FCA6CA575A}"/>
              </a:ext>
            </a:extLst>
          </p:cNvPr>
          <p:cNvSpPr txBox="1"/>
          <p:nvPr/>
        </p:nvSpPr>
        <p:spPr>
          <a:xfrm>
            <a:off x="7055708" y="1221324"/>
            <a:ext cx="3770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829 Restaurants across Japan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Period 1.5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Daily Visitors Records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DEF97-C9F0-0F4C-AD7E-0459D5A7A61B}"/>
              </a:ext>
            </a:extLst>
          </p:cNvPr>
          <p:cNvSpPr txBox="1"/>
          <p:nvPr/>
        </p:nvSpPr>
        <p:spPr>
          <a:xfrm>
            <a:off x="9124710" y="2979658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Available Data: </a:t>
            </a:r>
          </a:p>
        </p:txBody>
      </p:sp>
    </p:spTree>
    <p:extLst>
      <p:ext uri="{BB962C8B-B14F-4D97-AF65-F5344CB8AC3E}">
        <p14:creationId xmlns:p14="http://schemas.microsoft.com/office/powerpoint/2010/main" val="412905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09125B-7DD8-734F-BE7B-ED1272F9A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431" y="261959"/>
            <a:ext cx="2507137" cy="500630"/>
          </a:xfrm>
        </p:spPr>
        <p:txBody>
          <a:bodyPr>
            <a:normAutofit/>
          </a:bodyPr>
          <a:lstStyle/>
          <a:p>
            <a:r>
              <a:rPr lang="en-US" sz="2400" dirty="0"/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DFA3F-57E0-874E-9F69-9EB5A70A7753}"/>
              </a:ext>
            </a:extLst>
          </p:cNvPr>
          <p:cNvSpPr txBox="1"/>
          <p:nvPr/>
        </p:nvSpPr>
        <p:spPr>
          <a:xfrm>
            <a:off x="1952496" y="1062990"/>
            <a:ext cx="273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(univariate)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41FC3-20FC-FB4D-852F-8822986294C2}"/>
              </a:ext>
            </a:extLst>
          </p:cNvPr>
          <p:cNvSpPr txBox="1"/>
          <p:nvPr/>
        </p:nvSpPr>
        <p:spPr>
          <a:xfrm>
            <a:off x="7885938" y="1062990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(multivariate)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18A2C-1367-1D41-8B0F-5B0B6716C78B}"/>
              </a:ext>
            </a:extLst>
          </p:cNvPr>
          <p:cNvSpPr txBox="1"/>
          <p:nvPr/>
        </p:nvSpPr>
        <p:spPr>
          <a:xfrm>
            <a:off x="1038097" y="1535192"/>
            <a:ext cx="368045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Auto_arima</a:t>
            </a: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p,d,q</a:t>
            </a:r>
            <a:r>
              <a:rPr lang="en-US" dirty="0">
                <a:sym typeface="Wingdings" pitchFamily="2" charset="2"/>
              </a:rPr>
              <a:t>)(</a:t>
            </a:r>
            <a:r>
              <a:rPr lang="en-US" dirty="0" err="1">
                <a:sym typeface="Wingdings" pitchFamily="2" charset="2"/>
              </a:rPr>
              <a:t>P,D,Q,m</a:t>
            </a:r>
            <a:r>
              <a:rPr lang="en-US" dirty="0">
                <a:sym typeface="Wingdings" pitchFamily="2" charset="2"/>
              </a:rPr>
              <a:t>)</a:t>
            </a:r>
          </a:p>
          <a:p>
            <a:r>
              <a:rPr lang="en-US" sz="1400" dirty="0">
                <a:sym typeface="Wingdings" pitchFamily="2" charset="2"/>
              </a:rPr>
              <a:t>p- autoregressive term</a:t>
            </a:r>
          </a:p>
          <a:p>
            <a:r>
              <a:rPr lang="en-US" sz="1400" dirty="0">
                <a:sym typeface="Wingdings" pitchFamily="2" charset="2"/>
              </a:rPr>
              <a:t>d- degree differencing</a:t>
            </a:r>
          </a:p>
          <a:p>
            <a:r>
              <a:rPr lang="en-US" sz="1400" dirty="0">
                <a:sym typeface="Wingdings" pitchFamily="2" charset="2"/>
              </a:rPr>
              <a:t>q- moving average order</a:t>
            </a:r>
          </a:p>
          <a:p>
            <a:r>
              <a:rPr lang="en-US" sz="1400" dirty="0">
                <a:sym typeface="Wingdings" pitchFamily="2" charset="2"/>
              </a:rPr>
              <a:t>P- seasonal autoregressive term</a:t>
            </a:r>
          </a:p>
          <a:p>
            <a:r>
              <a:rPr lang="en-US" sz="1400" dirty="0">
                <a:sym typeface="Wingdings" pitchFamily="2" charset="2"/>
              </a:rPr>
              <a:t>D- seasonal degree differencing</a:t>
            </a:r>
          </a:p>
          <a:p>
            <a:r>
              <a:rPr lang="en-US" sz="1400" dirty="0">
                <a:sym typeface="Wingdings" pitchFamily="2" charset="2"/>
              </a:rPr>
              <a:t>Q- seasonal moving average order</a:t>
            </a:r>
          </a:p>
          <a:p>
            <a:r>
              <a:rPr lang="en-US" sz="1400" dirty="0">
                <a:sym typeface="Wingdings" pitchFamily="2" charset="2"/>
              </a:rPr>
              <a:t>m- “mystery component”</a:t>
            </a:r>
          </a:p>
          <a:p>
            <a:r>
              <a:rPr lang="en-US" sz="900" dirty="0">
                <a:sym typeface="Wingdings" pitchFamily="2" charset="2"/>
              </a:rPr>
              <a:t>Evaluation: </a:t>
            </a:r>
            <a:r>
              <a:rPr lang="en-US" sz="900" dirty="0"/>
              <a:t>AIC (Akaike Information Criterion) and BIC (Bayesian Information Criterion) values are estimators to compare models. </a:t>
            </a:r>
            <a:endParaRPr lang="en-US" sz="900" dirty="0">
              <a:sym typeface="Wingdings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890B9-3B6B-7C4A-8736-F36F1F432A63}"/>
              </a:ext>
            </a:extLst>
          </p:cNvPr>
          <p:cNvSpPr txBox="1"/>
          <p:nvPr/>
        </p:nvSpPr>
        <p:spPr>
          <a:xfrm>
            <a:off x="1038097" y="4071729"/>
            <a:ext cx="3646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Prophet (Facebook freeware)</a:t>
            </a:r>
          </a:p>
          <a:p>
            <a:r>
              <a:rPr lang="en-US" sz="1400" dirty="0"/>
              <a:t>Fully automated .</a:t>
            </a:r>
          </a:p>
          <a:p>
            <a:r>
              <a:rPr lang="en-US" sz="1400" dirty="0"/>
              <a:t>Built-in cross validation function.</a:t>
            </a:r>
          </a:p>
          <a:p>
            <a:r>
              <a:rPr lang="en-US" sz="1400" dirty="0"/>
              <a:t>Robust to outliers, missing data, sharp change.</a:t>
            </a:r>
          </a:p>
          <a:p>
            <a:r>
              <a:rPr lang="en-US" sz="1400" dirty="0"/>
              <a:t>Still has tunable parameters.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85975-C261-D442-8454-CC025B863059}"/>
              </a:ext>
            </a:extLst>
          </p:cNvPr>
          <p:cNvSpPr txBox="1"/>
          <p:nvPr/>
        </p:nvSpPr>
        <p:spPr>
          <a:xfrm>
            <a:off x="7349568" y="1535192"/>
            <a:ext cx="36792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Engineer Features:</a:t>
            </a:r>
          </a:p>
          <a:p>
            <a:r>
              <a:rPr lang="en-US" sz="1400" dirty="0"/>
              <a:t>Deconstructed Date, Weekday,</a:t>
            </a:r>
          </a:p>
          <a:p>
            <a:r>
              <a:rPr lang="en-US" sz="1400" dirty="0"/>
              <a:t>Area name, Geo Location, Food Genre,</a:t>
            </a:r>
          </a:p>
          <a:p>
            <a:r>
              <a:rPr lang="en-US" sz="1400" dirty="0"/>
              <a:t>Statistical Summaries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C9C41-2691-8943-AEDA-8B11DE5F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835" y="3055726"/>
            <a:ext cx="3721068" cy="247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C2210C-A4F6-DA44-8D02-DD6CCAB1847C}"/>
              </a:ext>
            </a:extLst>
          </p:cNvPr>
          <p:cNvSpPr txBox="1"/>
          <p:nvPr/>
        </p:nvSpPr>
        <p:spPr>
          <a:xfrm>
            <a:off x="7386866" y="2690764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Fit, Transform, Evaluate:</a:t>
            </a:r>
          </a:p>
        </p:txBody>
      </p:sp>
    </p:spTree>
    <p:extLst>
      <p:ext uri="{BB962C8B-B14F-4D97-AF65-F5344CB8AC3E}">
        <p14:creationId xmlns:p14="http://schemas.microsoft.com/office/powerpoint/2010/main" val="370942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EF16-50F0-674A-8AA2-41BB6A2AB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07" y="116122"/>
            <a:ext cx="5812480" cy="605162"/>
          </a:xfrm>
        </p:spPr>
        <p:txBody>
          <a:bodyPr>
            <a:normAutofit/>
          </a:bodyPr>
          <a:lstStyle/>
          <a:p>
            <a:r>
              <a:rPr lang="en-US" sz="2400" dirty="0"/>
              <a:t>Exploring Data Time Correlation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6447C-8619-F648-A5C0-DABA37D34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6" y="825236"/>
            <a:ext cx="5812480" cy="2128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96B6F7-DDA6-344F-AED6-F6BB6EC2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6" y="3032696"/>
            <a:ext cx="28702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5D1CEE-FCDF-E049-B874-7E44D321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6" y="3058096"/>
            <a:ext cx="2794000" cy="1828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6CA055-F82C-8C4B-A19B-2940A3C2B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57282"/>
              </p:ext>
            </p:extLst>
          </p:nvPr>
        </p:nvGraphicFramePr>
        <p:xfrm>
          <a:off x="429226" y="5151525"/>
          <a:ext cx="2717799" cy="57132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141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3099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8F69026-204E-8C49-A50C-977C43F4908B}"/>
              </a:ext>
            </a:extLst>
          </p:cNvPr>
          <p:cNvSpPr txBox="1"/>
          <p:nvPr/>
        </p:nvSpPr>
        <p:spPr>
          <a:xfrm>
            <a:off x="6342323" y="966360"/>
            <a:ext cx="5420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Restaurants were added to the system June 2016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weekly trends for all restaurants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Baseline prediction score was established</a:t>
            </a:r>
          </a:p>
          <a:p>
            <a:r>
              <a:rPr lang="en-US" dirty="0"/>
              <a:t>Baseline 1: </a:t>
            </a:r>
          </a:p>
          <a:p>
            <a:r>
              <a:rPr lang="en-US" dirty="0"/>
              <a:t>Mean visitors per weekday across for each restaurant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45FF6-13DD-D145-9AE7-4A22C3D95C90}"/>
              </a:ext>
            </a:extLst>
          </p:cNvPr>
          <p:cNvSpPr txBox="1"/>
          <p:nvPr/>
        </p:nvSpPr>
        <p:spPr>
          <a:xfrm>
            <a:off x="6659665" y="4517564"/>
            <a:ext cx="471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about individual restaurant trends ?</a:t>
            </a:r>
          </a:p>
        </p:txBody>
      </p:sp>
    </p:spTree>
    <p:extLst>
      <p:ext uri="{BB962C8B-B14F-4D97-AF65-F5344CB8AC3E}">
        <p14:creationId xmlns:p14="http://schemas.microsoft.com/office/powerpoint/2010/main" val="150374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2464-DF16-184F-9BF6-7B1E1EB4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140" y="339456"/>
            <a:ext cx="6205152" cy="709912"/>
          </a:xfrm>
        </p:spPr>
        <p:txBody>
          <a:bodyPr>
            <a:normAutofit/>
          </a:bodyPr>
          <a:lstStyle/>
          <a:p>
            <a:r>
              <a:rPr lang="en-US" sz="2400" dirty="0"/>
              <a:t>When Weekly Means are Not Enough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A0C15-DD46-A741-B4A5-BA10A78F7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47" y="1467733"/>
            <a:ext cx="4241800" cy="214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43FDE-7C4B-4044-B27E-55C1472C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47" y="3760665"/>
            <a:ext cx="4241800" cy="22850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245E46-AFC8-5146-BE9A-BD691D4D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451689"/>
              </p:ext>
            </p:extLst>
          </p:nvPr>
        </p:nvGraphicFramePr>
        <p:xfrm>
          <a:off x="6104755" y="5172888"/>
          <a:ext cx="2717799" cy="78633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89BE79-0E33-DA4C-99BB-46B205B47910}"/>
              </a:ext>
            </a:extLst>
          </p:cNvPr>
          <p:cNvSpPr/>
          <p:nvPr/>
        </p:nvSpPr>
        <p:spPr>
          <a:xfrm>
            <a:off x="5185547" y="15752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 number of visitors per weekday per each restaurant individually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does not accurately predict future visitors </a:t>
            </a:r>
          </a:p>
        </p:txBody>
      </p:sp>
    </p:spTree>
    <p:extLst>
      <p:ext uri="{BB962C8B-B14F-4D97-AF65-F5344CB8AC3E}">
        <p14:creationId xmlns:p14="http://schemas.microsoft.com/office/powerpoint/2010/main" val="47459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B4A9-1992-0D46-96B2-E4DA1AB21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702" y="315699"/>
            <a:ext cx="6369188" cy="41335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Does past visitors predict the future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A7C72-71FC-2440-B02E-14058EE54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0" y="880247"/>
            <a:ext cx="5941197" cy="276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7D76B-CC5F-5344-9967-0FB03BCCB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1" y="3800046"/>
            <a:ext cx="5941196" cy="27422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AEE4A9D-9FA2-4547-B10C-A60C6ACB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60487"/>
              </p:ext>
            </p:extLst>
          </p:nvPr>
        </p:nvGraphicFramePr>
        <p:xfrm>
          <a:off x="7359571" y="4696412"/>
          <a:ext cx="2717799" cy="1310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313">
                  <a:extLst>
                    <a:ext uri="{9D8B030D-6E8A-4147-A177-3AD203B41FA5}">
                      <a16:colId xmlns:a16="http://schemas.microsoft.com/office/drawing/2014/main" val="3235885110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654202196"/>
                    </a:ext>
                  </a:extLst>
                </a:gridCol>
                <a:gridCol w="826743">
                  <a:extLst>
                    <a:ext uri="{9D8B030D-6E8A-4147-A177-3AD203B41FA5}">
                      <a16:colId xmlns:a16="http://schemas.microsoft.com/office/drawing/2014/main" val="1755915733"/>
                    </a:ext>
                  </a:extLst>
                </a:gridCol>
              </a:tblGrid>
              <a:tr h="26211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RMSE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R^2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2228407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043534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Baseline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6525221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autoARIMA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14.14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-0.59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081226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Prophet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14.97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-0.79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4552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A35A66-87A7-A244-92CC-2CE09A2ECCFD}"/>
              </a:ext>
            </a:extLst>
          </p:cNvPr>
          <p:cNvSpPr txBox="1"/>
          <p:nvPr/>
        </p:nvSpPr>
        <p:spPr>
          <a:xfrm>
            <a:off x="7268131" y="3761224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PARTIALLY Yes/No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16BB1-03A3-F64B-BF87-DE63649F604D}"/>
              </a:ext>
            </a:extLst>
          </p:cNvPr>
          <p:cNvSpPr/>
          <p:nvPr/>
        </p:nvSpPr>
        <p:spPr>
          <a:xfrm>
            <a:off x="7164995" y="880247"/>
            <a:ext cx="37184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series analysis with </a:t>
            </a:r>
          </a:p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ARIMA and PROPHET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not accurately predict future visitors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C820B-6162-B74F-A729-682006209538}"/>
              </a:ext>
            </a:extLst>
          </p:cNvPr>
          <p:cNvSpPr txBox="1"/>
          <p:nvPr/>
        </p:nvSpPr>
        <p:spPr>
          <a:xfrm>
            <a:off x="3037702" y="98495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7A578-5461-114F-A872-694D0312EDB8}"/>
              </a:ext>
            </a:extLst>
          </p:cNvPr>
          <p:cNvSpPr txBox="1"/>
          <p:nvPr/>
        </p:nvSpPr>
        <p:spPr>
          <a:xfrm>
            <a:off x="3007587" y="394589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2685610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003077-BFB5-5845-8BB3-ED100D397C9A}"/>
              </a:ext>
            </a:extLst>
          </p:cNvPr>
          <p:cNvSpPr txBox="1">
            <a:spLocks/>
          </p:cNvSpPr>
          <p:nvPr/>
        </p:nvSpPr>
        <p:spPr>
          <a:xfrm>
            <a:off x="838200" y="229201"/>
            <a:ext cx="10515600" cy="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Exploring number of visitors in relation to restaurant specific factors.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8A1F1-CCA9-A849-826A-B3D8D293D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8" y="1247260"/>
            <a:ext cx="6111809" cy="4363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8630B-D35D-9F44-90A2-3A495936584A}"/>
              </a:ext>
            </a:extLst>
          </p:cNvPr>
          <p:cNvSpPr txBox="1"/>
          <p:nvPr/>
        </p:nvSpPr>
        <p:spPr>
          <a:xfrm>
            <a:off x="7044574" y="135924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Geo-Spatial coordinates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4D648-9B6A-B141-A31D-230E7F63555F}"/>
              </a:ext>
            </a:extLst>
          </p:cNvPr>
          <p:cNvSpPr txBox="1"/>
          <p:nvPr/>
        </p:nvSpPr>
        <p:spPr>
          <a:xfrm>
            <a:off x="7044574" y="2182287"/>
            <a:ext cx="3780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</a:t>
            </a:r>
          </a:p>
          <a:p>
            <a:r>
              <a:rPr lang="en-US" dirty="0"/>
              <a:t>Location relative to competition</a:t>
            </a:r>
          </a:p>
          <a:p>
            <a:r>
              <a:rPr lang="en-US" dirty="0"/>
              <a:t>Location relative to busy areas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037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FCE-2AC0-7145-93EF-E6C4C775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201"/>
            <a:ext cx="10515600" cy="583999"/>
          </a:xfrm>
        </p:spPr>
        <p:txBody>
          <a:bodyPr>
            <a:normAutofit/>
          </a:bodyPr>
          <a:lstStyle/>
          <a:p>
            <a:r>
              <a:rPr lang="en-US" sz="2400" dirty="0"/>
              <a:t>Visitor NUMBERS in relation to restaurant specific factors.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581B7-277E-734B-8D88-DAF15C61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2476"/>
            <a:ext cx="4870622" cy="4428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C4DCD-F0BB-E743-A6B0-1C261C71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287" y="1032476"/>
            <a:ext cx="4633784" cy="442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3FF436F-9614-244E-A7F9-F1D94E8C2D6E}"/>
              </a:ext>
            </a:extLst>
          </p:cNvPr>
          <p:cNvSpPr txBox="1">
            <a:spLocks/>
          </p:cNvSpPr>
          <p:nvPr/>
        </p:nvSpPr>
        <p:spPr>
          <a:xfrm>
            <a:off x="1924050" y="240631"/>
            <a:ext cx="7985760" cy="58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Feature Engineering for Regression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2C884-8545-7040-8AD6-E53744D8D7C7}"/>
              </a:ext>
            </a:extLst>
          </p:cNvPr>
          <p:cNvSpPr txBox="1"/>
          <p:nvPr/>
        </p:nvSpPr>
        <p:spPr>
          <a:xfrm>
            <a:off x="605790" y="1245870"/>
            <a:ext cx="615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turn our limited data into additional </a:t>
            </a:r>
            <a:r>
              <a:rPr lang="en-US" dirty="0" err="1"/>
              <a:t>fieatures</a:t>
            </a:r>
            <a:r>
              <a:rPr lang="en-US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BD2D8-EE2A-414D-A33A-BE68452053D6}"/>
              </a:ext>
            </a:extLst>
          </p:cNvPr>
          <p:cNvSpPr txBox="1"/>
          <p:nvPr/>
        </p:nvSpPr>
        <p:spPr>
          <a:xfrm>
            <a:off x="605790" y="1799390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Date: 05-17-2019 --&gt;  5, 136, 2019, Friday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08B17-2916-EF4D-8F0F-2788B70FDCB6}"/>
              </a:ext>
            </a:extLst>
          </p:cNvPr>
          <p:cNvSpPr txBox="1"/>
          <p:nvPr/>
        </p:nvSpPr>
        <p:spPr>
          <a:xfrm>
            <a:off x="605790" y="2352910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Latitude, Longitude: 35.65, 139.75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F4254-A422-E04B-81D4-6F77062566C9}"/>
              </a:ext>
            </a:extLst>
          </p:cNvPr>
          <p:cNvSpPr txBox="1"/>
          <p:nvPr/>
        </p:nvSpPr>
        <p:spPr>
          <a:xfrm>
            <a:off x="584950" y="2916909"/>
            <a:ext cx="619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Visitors: 25 </a:t>
            </a:r>
            <a:r>
              <a:rPr lang="en-US" dirty="0">
                <a:sym typeface="Wingdings" pitchFamily="2" charset="2"/>
              </a:rPr>
              <a:t> min: 7 , mean: 23.8, median: 25, max: 57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3CCB-A4CF-114A-BEEE-3152E1562AAC}"/>
              </a:ext>
            </a:extLst>
          </p:cNvPr>
          <p:cNvSpPr txBox="1"/>
          <p:nvPr/>
        </p:nvSpPr>
        <p:spPr>
          <a:xfrm>
            <a:off x="605790" y="3470429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Genre_name</a:t>
            </a:r>
            <a:r>
              <a:rPr lang="en-US" dirty="0"/>
              <a:t>: Dining bar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B4A14-A030-C54E-BEE3-BF9F0D722122}"/>
              </a:ext>
            </a:extLst>
          </p:cNvPr>
          <p:cNvSpPr txBox="1"/>
          <p:nvPr/>
        </p:nvSpPr>
        <p:spPr>
          <a:xfrm>
            <a:off x="605790" y="4034428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Area_name</a:t>
            </a:r>
            <a:r>
              <a:rPr lang="en-US" dirty="0"/>
              <a:t>: Tokyo-to-Minato-ku-</a:t>
            </a:r>
            <a:r>
              <a:rPr lang="en-US" dirty="0" err="1"/>
              <a:t>Shibakoen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D6E87-A415-8746-B240-D68837C90ACA}"/>
              </a:ext>
            </a:extLst>
          </p:cNvPr>
          <p:cNvSpPr txBox="1"/>
          <p:nvPr/>
        </p:nvSpPr>
        <p:spPr>
          <a:xfrm>
            <a:off x="605790" y="458794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Holiday: Yes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1D5194-44A4-E84C-9CB8-204C7517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721" y="1253322"/>
            <a:ext cx="4884340" cy="370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97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{18A08574-A4DB-5246-9A83-E21C39A74CD0}tf10001063</Template>
  <TotalTime>2765</TotalTime>
  <Words>697</Words>
  <Application>Microsoft Macintosh PowerPoint</Application>
  <PresentationFormat>Widescreen</PresentationFormat>
  <Paragraphs>154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Be Prepared !   Visitors are Coming ? </vt:lpstr>
      <vt:lpstr>Data available through AirRegi website</vt:lpstr>
      <vt:lpstr>Approach</vt:lpstr>
      <vt:lpstr>Exploring Data Time Correlation</vt:lpstr>
      <vt:lpstr>When Weekly Means are Not Enough</vt:lpstr>
      <vt:lpstr>Does past visitors predict the future ? </vt:lpstr>
      <vt:lpstr>PowerPoint Presentation</vt:lpstr>
      <vt:lpstr>Visitor NUMBERS in relation to restaurant specific factors.</vt:lpstr>
      <vt:lpstr>PowerPoint Presentation</vt:lpstr>
      <vt:lpstr>Do circumstances and the past visitors predict the future ? 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Pavlova</dc:creator>
  <cp:lastModifiedBy>Anna Pavlova</cp:lastModifiedBy>
  <cp:revision>45</cp:revision>
  <cp:lastPrinted>2019-05-17T17:00:54Z</cp:lastPrinted>
  <dcterms:created xsi:type="dcterms:W3CDTF">2019-05-15T19:55:55Z</dcterms:created>
  <dcterms:modified xsi:type="dcterms:W3CDTF">2019-05-17T18:01:33Z</dcterms:modified>
</cp:coreProperties>
</file>